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72" r:id="rId9"/>
    <p:sldId id="275" r:id="rId10"/>
    <p:sldId id="262" r:id="rId11"/>
    <p:sldId id="263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77" r:id="rId20"/>
    <p:sldId id="284" r:id="rId21"/>
    <p:sldId id="285" r:id="rId22"/>
    <p:sldId id="286" r:id="rId23"/>
    <p:sldId id="287" r:id="rId24"/>
    <p:sldId id="288" r:id="rId25"/>
    <p:sldId id="290" r:id="rId26"/>
    <p:sldId id="289" r:id="rId27"/>
    <p:sldId id="291" r:id="rId28"/>
    <p:sldId id="264" r:id="rId29"/>
    <p:sldId id="292" r:id="rId30"/>
    <p:sldId id="265" r:id="rId31"/>
    <p:sldId id="293" r:id="rId32"/>
    <p:sldId id="266" r:id="rId33"/>
    <p:sldId id="267" r:id="rId34"/>
    <p:sldId id="269" r:id="rId35"/>
    <p:sldId id="270" r:id="rId36"/>
    <p:sldId id="271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ontserrat Light" panose="00000400000000000000" pitchFamily="2" charset="0"/>
      <p:regular r:id="rId43"/>
      <p:bold r:id="rId44"/>
      <p:italic r:id="rId45"/>
      <p:boldItalic r:id="rId46"/>
    </p:embeddedFont>
    <p:embeddedFont>
      <p:font typeface="Roboto Mono" panose="00000009000000000000" pitchFamily="49" charset="0"/>
      <p:regular r:id="rId47"/>
      <p:bold r:id="rId48"/>
      <p:italic r:id="rId49"/>
      <p:boldItalic r:id="rId50"/>
    </p:embeddedFont>
    <p:embeddedFont>
      <p:font typeface="Roboto Mono Light" panose="00000009000000000000" pitchFamily="49" charset="0"/>
      <p:regular r:id="rId51"/>
      <p:bold r:id="rId52"/>
      <p:italic r:id="rId53"/>
      <p:boldItalic r:id="rId54"/>
    </p:embeddedFont>
    <p:embeddedFont>
      <p:font typeface="Roboto Mono Medium" panose="00000009000000000000" pitchFamily="49" charset="0"/>
      <p:regular r:id="rId55"/>
      <p:bold r:id="rId56"/>
      <p:italic r:id="rId57"/>
      <p:boldItalic r:id="rId58"/>
    </p:embeddedFont>
    <p:embeddedFont>
      <p:font typeface="Sora" panose="020B060402020202020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jGaDPunLoPwETXoQFR29dQB/GW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3.xml"/><Relationship Id="rId61" Type="http://customschemas.google.com/relationships/presentationmetadata" Target="meta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9658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8950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8750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780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6324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0147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0024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851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8958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148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2282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1263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427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2718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147d05fc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22147d05fce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38" name="Google Shape;238;g22147d05fce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0011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253fcb35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24253fcb3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253fcb35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24253fcb3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3807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147d05fc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22147d05fc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50" name="Google Shape;250;g22147d05fce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147d05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22147d05fc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8" name="Google Shape;268;g22147d05fc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80" name="Google Shape;280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168eedcc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f168eedcc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f168eedcc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253fcb3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4253fcb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763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4" name="Google Shape;94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0" name="Google Shape;110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1" name="Google Shape;111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b="0" i="0" u="none" strike="noStrike" cap="none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Scorecard Development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b="0" i="0" u="none" strike="noStrike" cap="none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C</a:t>
              </a: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redit Scoring and Analytics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Scorecards Development</a:t>
            </a:r>
            <a:endParaRPr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Sebelum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pembuatan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scorecard,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cleaning data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pengajuan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ID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ganda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BFD154-9959-084D-D0D5-DE035E7D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985" y="2802421"/>
            <a:ext cx="77819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Scorecards Development</a:t>
            </a:r>
            <a:endParaRPr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Kemudian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pengecekan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ID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pengajuan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histori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784A60-1A1C-5309-92A8-9631E305E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05" y="2843212"/>
            <a:ext cx="82581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85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Scorecards Development</a:t>
            </a:r>
            <a:endParaRPr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Diputuskan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bad loan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menunggak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90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is_badloan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Kemudian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penambahan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pembukaan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terakhir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lama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buku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5A53B3D-BF51-D932-9ECF-D0BC7416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08" y="2907774"/>
            <a:ext cx="83343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94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Scorecards Development</a:t>
            </a:r>
            <a:endParaRPr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pembukaan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dibatasi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48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belakang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memudahkan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tercipta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cohort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F38FE06-1B9A-EAB0-5972-11406923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393" y="2292221"/>
            <a:ext cx="6231214" cy="403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79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Scorecards Development</a:t>
            </a:r>
            <a:endParaRPr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sini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dipilih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 single cohort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bad rate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terburuk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Lalu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divisualisasikan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3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Pembukaan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48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lalu</a:t>
            </a:r>
            <a:endParaRPr lang="en-ID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2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Pembukaan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46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lalu</a:t>
            </a:r>
            <a:endParaRPr lang="en-ID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2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Pembukaan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40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lalu</a:t>
            </a:r>
            <a:endParaRPr lang="en-ID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2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Pembukaan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36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bulan</a:t>
            </a:r>
            <a:r>
              <a:rPr lang="en-ID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lalu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E533B71-CC8F-FC05-2AE5-EF861EDC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865" y="2111237"/>
            <a:ext cx="5547029" cy="37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90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Scorecards Development</a:t>
            </a:r>
            <a:endParaRPr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Diputuskan diambil bulan pembukaan kredit antara 46–48 bulan yang lalu.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853EFD2-F93D-06CB-B81B-13389793C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05" y="2118070"/>
            <a:ext cx="833437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44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Scorecards Development</a:t>
            </a:r>
            <a:endParaRPr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bad loan kemudian digabungkan dengan data pengajuan nasabah.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08602D8-D3BC-A5B6-1ABD-A2E544977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098" y="1984444"/>
            <a:ext cx="6787804" cy="435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54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Scorecards Development</a:t>
            </a:r>
            <a:endParaRPr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 pembersihan missing value pada kolom BAD.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BA96342-7885-CB1C-66B3-22430754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19" y="1984444"/>
            <a:ext cx="3523162" cy="435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645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9219-328A-FFE3-97A3-545F967F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3690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Sebelum dilakukan EDA dan modelling, dilakukan modifikasi pada dataset yang ada.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sv-SE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 CODE_GENDER diubah menjadi binary dengan 1 = Male dan 0 = Female.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B6DD2D3-3E71-38F0-FE00-04E589F4E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112" y="3095954"/>
            <a:ext cx="64865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14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Background of Project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Scorecards Development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 and Recommendation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References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 NAME_EDUCATION_TYPE merupakan ordinal predictor sehingga bisa diubah menjadi numerik bertingkat.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8DC97DF-838E-DDC8-757F-D99A5A8FD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242" y="1989563"/>
            <a:ext cx="5247653" cy="42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1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 NAME_EDUCATION_TYPE merupakan ordinal predictor sehingga bisa diubah menjadi numerik bertingkat.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8DC97DF-838E-DDC8-757F-D99A5A8FD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242" y="1989563"/>
            <a:ext cx="5247653" cy="42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29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 penambahan kolom AGE dari kolom DAYS_BIRTH. Kemudian bisa dilihat hasil eksplorasi predictor numerik yang akan digunakan dalam pemodelan.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6AB3E95-CB35-A8BB-1B56-E3F55E4E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90" y="2251828"/>
            <a:ext cx="6586123" cy="404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405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Kemudian dilakukan sample splitting untuk data train dan data test.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853B592-45B0-BF77-76AC-E8DF63A3A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26" y="1984444"/>
            <a:ext cx="6310934" cy="42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340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Ekplorasi kolom AMT_INCOME_TOTAL.</a:t>
            </a:r>
            <a:endParaRPr lang="en-ID"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4583FF9-D49F-E944-B13B-3075256B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2" y="1984444"/>
            <a:ext cx="5582823" cy="461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DE016EDC-2E2B-40D5-25B0-38512F13D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93" y="1984444"/>
            <a:ext cx="5722404" cy="416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287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Eksplorasi kolom AGE.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26FC21E9-C3FB-C9D1-A287-0A907282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2" y="1940634"/>
            <a:ext cx="4715704" cy="436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A912A720-3C8F-D29E-0CF9-497DCD00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362" y="1837563"/>
            <a:ext cx="5810395" cy="44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17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 plot heatmap correlation. Untuk korelasi yang tinggi menunjukkan bahwa kedua variabel memiliki informasi yang sama sehingga dalam pemodelan sebaiknya hanya dipilih salah satu.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B41D8C2-5E2D-5724-4A6F-10B2B4CD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458003"/>
            <a:ext cx="7105857" cy="389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51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147d05fce_0_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Modelling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53fcb350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Modelling</a:t>
            </a:r>
            <a:endParaRPr dirty="0"/>
          </a:p>
        </p:txBody>
      </p:sp>
      <p:sp>
        <p:nvSpPr>
          <p:cNvPr id="234" name="Google Shape;234;g24253fcb350_0_0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sv-SE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 pemodelan ini, digunakan 5 variabel prediktor untuk memudahkan pemodelan, yaitu AMT_INCOME_TOTAL, AGE, FLAG_EDUCATION, CNT_CHILDREN, dan CODE_GENDER. Variabel kategorik CODE_GENDER sudah dikonversi menjadi numerik 0 dan 1. Variabel ordinal FLAG_EDUCATION juga sudah dikonversi menjadi numerik.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8C6F6C6A-242A-0CD9-6B87-3CE1FE16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05" y="2943139"/>
            <a:ext cx="83343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39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253fcb350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Modelling</a:t>
            </a:r>
            <a:endParaRPr dirty="0"/>
          </a:p>
        </p:txBody>
      </p:sp>
      <p:sp>
        <p:nvSpPr>
          <p:cNvPr id="246" name="Google Shape;246;g24253fcb350_0_5"/>
          <p:cNvSpPr txBox="1"/>
          <p:nvPr/>
        </p:nvSpPr>
        <p:spPr>
          <a:xfrm>
            <a:off x="401515" y="1584375"/>
            <a:ext cx="427981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statsmodel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FB6CE39-2E0C-F7BF-BB53-D6B140076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31" y="764197"/>
            <a:ext cx="5768774" cy="45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475480D5-DEE3-1A6F-C0EE-4280AD93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29" y="5273625"/>
            <a:ext cx="83343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Background of Project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253fcb350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Modelling</a:t>
            </a:r>
            <a:endParaRPr dirty="0"/>
          </a:p>
        </p:txBody>
      </p:sp>
      <p:sp>
        <p:nvSpPr>
          <p:cNvPr id="246" name="Google Shape;246;g24253fcb350_0_5"/>
          <p:cNvSpPr txBox="1"/>
          <p:nvPr/>
        </p:nvSpPr>
        <p:spPr>
          <a:xfrm>
            <a:off x="401515" y="1584375"/>
            <a:ext cx="427981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Odds ratio.</a:t>
            </a: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4989215-4913-2A66-A1A9-E55E463F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925" y="1408665"/>
            <a:ext cx="7018475" cy="48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990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147d05fce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 and Recommendation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Conclusions dan Recommendation</a:t>
            </a:r>
            <a:endParaRPr dirty="0"/>
          </a:p>
        </p:txBody>
      </p:sp>
      <p:sp>
        <p:nvSpPr>
          <p:cNvPr id="258" name="Google Shape;258;g142ad2f6649_0_139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Scorecard dan model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dibuat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Rekomendasi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pengembangan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validation test dan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pada data test.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mengenai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performa</a:t>
            </a:r>
            <a:r>
              <a:rPr lang="en-ID" sz="200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model.</a:t>
            </a:r>
            <a:endParaRPr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147d05fce_0_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References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76" name="Google Shape;276;p2"/>
          <p:cNvSpPr txBox="1"/>
          <p:nvPr/>
        </p:nvSpPr>
        <p:spPr>
          <a:xfrm>
            <a:off x="449483" y="1604253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Intelligent Credit Scoring – Naeem Siddiqi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The Credit Scoring Toolkit – Raymond Anderson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Credit Scoring, Response Modeling and Insurance Rating – Steven Finlay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Background of Project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sebuah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pengajuan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sebuah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bank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histori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kreditnya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Dataset ini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pembuatan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scorecard dan model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memprediksi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bad loan.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168eedcc6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222" name="Google Shape;222;g1f168eedcc6_0_15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 dataset. 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pertama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application/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pengajuan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438.557 baris data. 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ini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18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gender, income,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kepemilikan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mobil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pendidikan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dsb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A9A431-DF7F-1743-D29F-13CAAE31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323022"/>
            <a:ext cx="7970561" cy="509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21;g1f168eedcc6_0_15">
            <a:extLst>
              <a:ext uri="{FF2B5EF4-FFF2-40B4-BE49-F238E27FC236}">
                <a16:creationId xmlns:a16="http://schemas.microsoft.com/office/drawing/2014/main" id="{323E9442-DD88-DA0E-FD3E-8945C0D78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328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6B1D-A5E8-9E06-A5F7-D2C78C6D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F73D3-1BA0-DCCE-23BD-9C2F20D7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942" y="1229277"/>
            <a:ext cx="6913005" cy="1961184"/>
          </a:xfrm>
        </p:spPr>
        <p:txBody>
          <a:bodyPr>
            <a:normAutofit/>
          </a:bodyPr>
          <a:lstStyle/>
          <a:p>
            <a:r>
              <a:rPr lang="en-ID" sz="2400" dirty="0"/>
              <a:t>Dataset yang </a:t>
            </a:r>
            <a:r>
              <a:rPr lang="en-ID" sz="2400" dirty="0" err="1"/>
              <a:t>kedua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data </a:t>
            </a:r>
            <a:r>
              <a:rPr lang="en-ID" sz="2400" dirty="0" err="1"/>
              <a:t>histori</a:t>
            </a:r>
            <a:r>
              <a:rPr lang="en-ID" sz="2400" dirty="0"/>
              <a:t> </a:t>
            </a:r>
            <a:r>
              <a:rPr lang="en-ID" sz="2400" dirty="0" err="1"/>
              <a:t>kredit</a:t>
            </a:r>
            <a:r>
              <a:rPr lang="en-ID" sz="2400" dirty="0"/>
              <a:t> yang </a:t>
            </a:r>
            <a:r>
              <a:rPr lang="en-ID" sz="2400" dirty="0" err="1"/>
              <a:t>berisi</a:t>
            </a:r>
            <a:r>
              <a:rPr lang="en-ID" sz="2400" dirty="0"/>
              <a:t> 1.048.575 baris data. Dataset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berisi</a:t>
            </a:r>
            <a:r>
              <a:rPr lang="en-ID" sz="2400" dirty="0"/>
              <a:t> status </a:t>
            </a:r>
            <a:r>
              <a:rPr lang="en-ID" sz="2400" dirty="0" err="1"/>
              <a:t>kredit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setiap</a:t>
            </a:r>
            <a:r>
              <a:rPr lang="en-ID" sz="2400" dirty="0"/>
              <a:t> </a:t>
            </a:r>
            <a:r>
              <a:rPr lang="en-ID" sz="2400" dirty="0" err="1"/>
              <a:t>bulan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setiap</a:t>
            </a:r>
            <a:r>
              <a:rPr lang="en-ID" sz="2400" dirty="0"/>
              <a:t> ID </a:t>
            </a:r>
            <a:r>
              <a:rPr lang="en-ID" sz="2400" dirty="0" err="1"/>
              <a:t>nasabah</a:t>
            </a:r>
            <a:r>
              <a:rPr lang="en-ID" sz="24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7FB8E9-7FE9-49BB-9F57-B73037DC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48" y="1680749"/>
            <a:ext cx="38100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83CD59-2FF3-B5D5-1749-CAEB202DC894}"/>
              </a:ext>
            </a:extLst>
          </p:cNvPr>
          <p:cNvSpPr txBox="1"/>
          <p:nvPr/>
        </p:nvSpPr>
        <p:spPr>
          <a:xfrm>
            <a:off x="498274" y="2902672"/>
            <a:ext cx="489253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Penjelasan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variabel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:</a:t>
            </a:r>
          </a:p>
          <a:p>
            <a:endParaRPr lang="en-ID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ID :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Nomor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unik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nasabah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MONTHS_BALANCE :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Bulan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data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diambil</a:t>
            </a:r>
            <a:endParaRPr lang="en-ID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MONTHS_BALANCE = 0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adalah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bulan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ini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,</a:t>
            </a: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MONTHS_BALANCE = -1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adalah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bulan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lalu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STATUS : Status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kredit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— 0 : 1–29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hari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menunggak</a:t>
            </a:r>
            <a:endParaRPr lang="en-ID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— 1 : 30–59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hari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menunggak</a:t>
            </a:r>
            <a:endParaRPr lang="en-ID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— 2 : 60–89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hari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menunggak</a:t>
            </a:r>
            <a:endParaRPr lang="en-ID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— 3 : 90–119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hari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menunggak</a:t>
            </a:r>
            <a:endParaRPr lang="en-ID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— 4 : 120–149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hari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menunggak</a:t>
            </a:r>
            <a:endParaRPr lang="en-ID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— 5 :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hapusbuku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atau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dari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150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hari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menunggak</a:t>
            </a:r>
            <a:endParaRPr lang="en-ID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— C :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sudah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dibayar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di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bulan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itu</a:t>
            </a:r>
            <a:endParaRPr lang="en-ID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— X :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tidak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kredit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di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bulan</a:t>
            </a:r>
            <a:r>
              <a:rPr lang="en-ID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itu</a:t>
            </a:r>
            <a:endParaRPr lang="en-ID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091265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Scorecards Development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722</Words>
  <Application>Microsoft Office PowerPoint</Application>
  <PresentationFormat>Widescreen</PresentationFormat>
  <Paragraphs>108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Roboto Mono Light</vt:lpstr>
      <vt:lpstr>Sora</vt:lpstr>
      <vt:lpstr>Calibri</vt:lpstr>
      <vt:lpstr>Arial</vt:lpstr>
      <vt:lpstr>Montserrat Light</vt:lpstr>
      <vt:lpstr>Roboto Mono Medium</vt:lpstr>
      <vt:lpstr>Roboto Mono</vt:lpstr>
      <vt:lpstr>1_Office Theme</vt:lpstr>
      <vt:lpstr>Office Theme</vt:lpstr>
      <vt:lpstr>PowerPoint Presentation</vt:lpstr>
      <vt:lpstr>Outline</vt:lpstr>
      <vt:lpstr>Background of Project</vt:lpstr>
      <vt:lpstr>Background of Project</vt:lpstr>
      <vt:lpstr>Dataset</vt:lpstr>
      <vt:lpstr>Dataset</vt:lpstr>
      <vt:lpstr>Dataset</vt:lpstr>
      <vt:lpstr>Dataset</vt:lpstr>
      <vt:lpstr>Scorecards Development</vt:lpstr>
      <vt:lpstr>Scorecards Development</vt:lpstr>
      <vt:lpstr>Scorecards Development</vt:lpstr>
      <vt:lpstr>Scorecards Development</vt:lpstr>
      <vt:lpstr>Scorecards Development</vt:lpstr>
      <vt:lpstr>Scorecards Development</vt:lpstr>
      <vt:lpstr>Scorecards Development</vt:lpstr>
      <vt:lpstr>Scorecards Development</vt:lpstr>
      <vt:lpstr>Scorecards Development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Modelling</vt:lpstr>
      <vt:lpstr>Modelling</vt:lpstr>
      <vt:lpstr>Modelling</vt:lpstr>
      <vt:lpstr>Modelling</vt:lpstr>
      <vt:lpstr>Conclusion and Recommendation</vt:lpstr>
      <vt:lpstr>Conclusions dan Recommendation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KRISTALINA KARTIKA SARI</cp:lastModifiedBy>
  <cp:revision>2</cp:revision>
  <dcterms:created xsi:type="dcterms:W3CDTF">2022-06-30T03:08:43Z</dcterms:created>
  <dcterms:modified xsi:type="dcterms:W3CDTF">2023-11-05T08:58:40Z</dcterms:modified>
</cp:coreProperties>
</file>